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31386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676A87B-06F0-47D1-8A6C-B6A5C246A704}">
  <a:tblStyle styleId="{0676A87B-06F0-47D1-8A6C-B6A5C246A704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98525"/>
            <a:ext cx="4572225" cy="349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424075"/>
            <a:ext cx="5486400" cy="4191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424075"/>
            <a:ext cx="5486400" cy="41912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98525"/>
            <a:ext cx="4572225" cy="349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0:notes"/>
          <p:cNvSpPr txBox="1">
            <a:spLocks noGrp="1"/>
          </p:cNvSpPr>
          <p:nvPr>
            <p:ph type="body" idx="1"/>
          </p:nvPr>
        </p:nvSpPr>
        <p:spPr>
          <a:xfrm>
            <a:off x="685800" y="4424075"/>
            <a:ext cx="5486400" cy="41912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98525"/>
            <a:ext cx="4572225" cy="349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1:notes"/>
          <p:cNvSpPr txBox="1">
            <a:spLocks noGrp="1"/>
          </p:cNvSpPr>
          <p:nvPr>
            <p:ph type="body" idx="1"/>
          </p:nvPr>
        </p:nvSpPr>
        <p:spPr>
          <a:xfrm>
            <a:off x="685800" y="4424075"/>
            <a:ext cx="5486400" cy="41912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98525"/>
            <a:ext cx="4572225" cy="349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424075"/>
            <a:ext cx="5486400" cy="41912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98525"/>
            <a:ext cx="4572225" cy="349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>
            <a:spLocks noGrp="1"/>
          </p:cNvSpPr>
          <p:nvPr>
            <p:ph type="body" idx="1"/>
          </p:nvPr>
        </p:nvSpPr>
        <p:spPr>
          <a:xfrm>
            <a:off x="685800" y="4424075"/>
            <a:ext cx="5486400" cy="41912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98525"/>
            <a:ext cx="4572225" cy="349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>
            <a:spLocks noGrp="1"/>
          </p:cNvSpPr>
          <p:nvPr>
            <p:ph type="body" idx="1"/>
          </p:nvPr>
        </p:nvSpPr>
        <p:spPr>
          <a:xfrm>
            <a:off x="685800" y="4424075"/>
            <a:ext cx="5486400" cy="41912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98525"/>
            <a:ext cx="4572225" cy="349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424075"/>
            <a:ext cx="5486400" cy="41912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98525"/>
            <a:ext cx="4572225" cy="349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 txBox="1">
            <a:spLocks noGrp="1"/>
          </p:cNvSpPr>
          <p:nvPr>
            <p:ph type="body" idx="1"/>
          </p:nvPr>
        </p:nvSpPr>
        <p:spPr>
          <a:xfrm>
            <a:off x="685800" y="4424075"/>
            <a:ext cx="5486400" cy="41912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98525"/>
            <a:ext cx="4572225" cy="349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 txBox="1">
            <a:spLocks noGrp="1"/>
          </p:cNvSpPr>
          <p:nvPr>
            <p:ph type="body" idx="1"/>
          </p:nvPr>
        </p:nvSpPr>
        <p:spPr>
          <a:xfrm>
            <a:off x="685800" y="4424075"/>
            <a:ext cx="5486400" cy="41912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98525"/>
            <a:ext cx="4572225" cy="349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:notes"/>
          <p:cNvSpPr txBox="1">
            <a:spLocks noGrp="1"/>
          </p:cNvSpPr>
          <p:nvPr>
            <p:ph type="body" idx="1"/>
          </p:nvPr>
        </p:nvSpPr>
        <p:spPr>
          <a:xfrm>
            <a:off x="685800" y="4424075"/>
            <a:ext cx="5486400" cy="41912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98525"/>
            <a:ext cx="4572225" cy="349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:notes"/>
          <p:cNvSpPr txBox="1">
            <a:spLocks noGrp="1"/>
          </p:cNvSpPr>
          <p:nvPr>
            <p:ph type="body" idx="1"/>
          </p:nvPr>
        </p:nvSpPr>
        <p:spPr>
          <a:xfrm>
            <a:off x="685800" y="4424075"/>
            <a:ext cx="5486400" cy="41912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98525"/>
            <a:ext cx="4572225" cy="3492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jhspnccalendar.acuityscheduling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4067033" y="1372228"/>
            <a:ext cx="6923173" cy="1750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Raising Funds </a:t>
            </a:r>
            <a:br>
              <a:rPr lang="en-US"/>
            </a:br>
            <a:r>
              <a:rPr lang="en-US"/>
              <a:t>at PNC</a:t>
            </a:r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4067032" y="3122718"/>
            <a:ext cx="6923173" cy="34238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/>
              <a:t>Never write a check again!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</a:pPr>
            <a:r>
              <a:rPr lang="en-US" sz="1700"/>
              <a:t>Dawn Wrench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</a:pPr>
            <a:r>
              <a:rPr lang="en-US" sz="1700"/>
              <a:t>PNC Coordinator, WJHS-BPA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</a:pPr>
            <a:r>
              <a:rPr lang="en-US" sz="1700"/>
              <a:t>919-323-7751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</a:pPr>
            <a:r>
              <a:rPr lang="en-US" sz="1700"/>
              <a:t>schedulingpnc@gmail.com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/>
          </a:p>
        </p:txBody>
      </p:sp>
      <p:pic>
        <p:nvPicPr>
          <p:cNvPr id="86" name="Google Shape;8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" y="438150"/>
            <a:ext cx="4045675" cy="27663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Google Shape;151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0770" y="722864"/>
            <a:ext cx="6730448" cy="22053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426225" y="2530616"/>
            <a:ext cx="7540487" cy="4036378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22"/>
          <p:cNvSpPr txBox="1"/>
          <p:nvPr/>
        </p:nvSpPr>
        <p:spPr>
          <a:xfrm>
            <a:off x="690770" y="3856382"/>
            <a:ext cx="2887317" cy="203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Available dates for the type event selected will be in BOLD</a:t>
            </a:r>
            <a:b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Select the date then click on the available time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1450" y="273947"/>
            <a:ext cx="4962525" cy="6124575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23"/>
          <p:cNvSpPr txBox="1"/>
          <p:nvPr/>
        </p:nvSpPr>
        <p:spPr>
          <a:xfrm>
            <a:off x="2009055" y="5795232"/>
            <a:ext cx="3640345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Once you set up an account, your information will be filled in automatically</a:t>
            </a:r>
            <a:endParaRPr/>
          </a:p>
        </p:txBody>
      </p:sp>
      <p:pic>
        <p:nvPicPr>
          <p:cNvPr id="160" name="Google Shape;160;p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68509" y="273947"/>
            <a:ext cx="4714875" cy="6105525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23"/>
          <p:cNvSpPr txBox="1"/>
          <p:nvPr/>
        </p:nvSpPr>
        <p:spPr>
          <a:xfrm>
            <a:off x="9269730" y="5372100"/>
            <a:ext cx="264033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must complete this screen and click on FINISH to schedule your volunteer time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3002508" y="650807"/>
            <a:ext cx="8351292" cy="1039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PNC Information</a:t>
            </a:r>
            <a:endParaRPr/>
          </a:p>
        </p:txBody>
      </p:sp>
      <p:sp>
        <p:nvSpPr>
          <p:cNvPr id="92" name="Google Shape;92;p14"/>
          <p:cNvSpPr txBox="1"/>
          <p:nvPr/>
        </p:nvSpPr>
        <p:spPr>
          <a:xfrm>
            <a:off x="3043451" y="2224585"/>
            <a:ext cx="8256895" cy="3277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PNC Arena is the home of the Carolina Hurricanes and NCSU Basketball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PNC contracts with volunteer organizations to staff food stands and food carts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through it’s catering arm, VAB Catering</a:t>
            </a:r>
            <a:endParaRPr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Groups are paid on a commission basis with the amount depending on sales volume</a:t>
            </a:r>
            <a:endParaRPr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WJHS-BPA has adopted Stand 123, one of the top earning stands in the arena</a:t>
            </a:r>
            <a:endParaRPr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Total amount paid to the WJHS-BPA for the 201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9-2020 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season </a:t>
            </a:r>
            <a:b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(as of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4/7/20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– </a:t>
            </a:r>
            <a:r>
              <a:rPr lang="en-US" sz="1800" b="1" i="0" u="none" strike="noStrike" cap="none">
                <a:latin typeface="Calibri"/>
                <a:ea typeface="Calibri"/>
                <a:cs typeface="Calibri"/>
                <a:sym typeface="Calibri"/>
              </a:rPr>
              <a:t>$</a:t>
            </a:r>
            <a:r>
              <a:rPr lang="en-US" sz="1800" b="1">
                <a:latin typeface="Calibri"/>
                <a:ea typeface="Calibri"/>
                <a:cs typeface="Calibri"/>
                <a:sym typeface="Calibri"/>
              </a:rPr>
              <a:t>34,835 </a:t>
            </a:r>
            <a:r>
              <a:rPr lang="en-US" sz="18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 bonus money of $1,765 expected.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3" name="Google Shape;9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2825" y="650788"/>
            <a:ext cx="2738651" cy="18726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3002508" y="650807"/>
            <a:ext cx="8351292" cy="1039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Benefits of Volunteering at PNC</a:t>
            </a:r>
            <a:endParaRPr/>
          </a:p>
        </p:txBody>
      </p:sp>
      <p:sp>
        <p:nvSpPr>
          <p:cNvPr id="99" name="Google Shape;99;p15"/>
          <p:cNvSpPr txBox="1"/>
          <p:nvPr/>
        </p:nvSpPr>
        <p:spPr>
          <a:xfrm>
            <a:off x="3043451" y="2224585"/>
            <a:ext cx="8256895" cy="3693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Working consistently, you can earn enough to cover the fall and winter seasons (especially when paired with other fund raisers)</a:t>
            </a:r>
            <a:endParaRPr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Once you have fulfilled your IE, you can use the money toward extra expenses for your child (shoes, meal plans, etc.)</a:t>
            </a:r>
            <a:endParaRPr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 at your convenience</a:t>
            </a:r>
            <a:endParaRPr/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Char char="o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Events are held every day of the week at various times throughout the season</a:t>
            </a:r>
            <a:endParaRPr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Raise funds from a pool of people outside your network</a:t>
            </a:r>
            <a:endParaRPr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Get to know your band family while having fun</a:t>
            </a:r>
            <a:endParaRPr/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0" name="Google Shape;10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2075" y="650788"/>
            <a:ext cx="2738651" cy="18726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>
            <a:spLocks noGrp="1"/>
          </p:cNvSpPr>
          <p:nvPr>
            <p:ph type="title"/>
          </p:nvPr>
        </p:nvSpPr>
        <p:spPr>
          <a:xfrm>
            <a:off x="3002508" y="650807"/>
            <a:ext cx="8351292" cy="1039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Who Should Volunteer</a:t>
            </a:r>
            <a:endParaRPr/>
          </a:p>
        </p:txBody>
      </p:sp>
      <p:sp>
        <p:nvSpPr>
          <p:cNvPr id="106" name="Google Shape;106;p16"/>
          <p:cNvSpPr txBox="1"/>
          <p:nvPr/>
        </p:nvSpPr>
        <p:spPr>
          <a:xfrm>
            <a:off x="3043451" y="2224585"/>
            <a:ext cx="8256895" cy="3139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EVERYONE</a:t>
            </a:r>
            <a:endParaRPr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program has brought over $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580,150</a:t>
            </a:r>
            <a:r>
              <a:rPr lang="en-US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this band program since 2006</a:t>
            </a:r>
            <a:endParaRPr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are under contract to staff Stand 123 for 72 events a year; a breach of contract could result in the loss of this high volume stand</a:t>
            </a:r>
            <a:endParaRPr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Even if you can pay your IE without fundraising, work at PNC to keep your own costs down and to help the overall band program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Google Shape;10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3850" y="650788"/>
            <a:ext cx="2738651" cy="18726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>
            <a:spLocks noGrp="1"/>
          </p:cNvSpPr>
          <p:nvPr>
            <p:ph type="title"/>
          </p:nvPr>
        </p:nvSpPr>
        <p:spPr>
          <a:xfrm>
            <a:off x="3002508" y="650807"/>
            <a:ext cx="8351292" cy="1039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Requirements to Volunteer</a:t>
            </a:r>
            <a:endParaRPr/>
          </a:p>
        </p:txBody>
      </p:sp>
      <p:sp>
        <p:nvSpPr>
          <p:cNvPr id="113" name="Google Shape;113;p17"/>
          <p:cNvSpPr txBox="1"/>
          <p:nvPr/>
        </p:nvSpPr>
        <p:spPr>
          <a:xfrm>
            <a:off x="3043451" y="1793264"/>
            <a:ext cx="8256895" cy="4939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Uniform; teal green golf shirt, black apron and ball cap (must be obtained through BPA), black pants and comfortable, non-slip black shoes</a:t>
            </a:r>
            <a:endParaRPr/>
          </a:p>
          <a:p>
            <a:pPr marL="285750" marR="0" lvl="0" indent="-2730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en-US" sz="1600" b="1" i="1"/>
              <a:t>Apparel Can be purchased through westbandapparel.com  </a:t>
            </a:r>
            <a:endParaRPr sz="1600" b="1" i="1"/>
          </a:p>
          <a:p>
            <a:pPr marL="285750" marR="0" lvl="0" indent="-2730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BARS (Be A Responsible Server) Training – required to work any event that serves alcohol (that is MOST events at PNC)</a:t>
            </a:r>
            <a:endParaRPr/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Char char="o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BARS training is offered several times at PNC in the fall</a:t>
            </a:r>
            <a:endParaRPr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16 and up may work as utility workers</a:t>
            </a:r>
            <a:endParaRPr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Transportation – if you plan ahead you can carpool!</a:t>
            </a:r>
            <a:endParaRPr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Ability to be on your feet 4-5 hours</a:t>
            </a:r>
            <a:endParaRPr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Willingness to learn and have fun</a:t>
            </a:r>
            <a:endParaRPr/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4" name="Google Shape;11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575" y="557238"/>
            <a:ext cx="2738651" cy="18726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>
            <a:spLocks noGrp="1"/>
          </p:cNvSpPr>
          <p:nvPr>
            <p:ph type="title"/>
          </p:nvPr>
        </p:nvSpPr>
        <p:spPr>
          <a:xfrm>
            <a:off x="3002508" y="650807"/>
            <a:ext cx="8351292" cy="1039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Typical Event – What to Expect</a:t>
            </a:r>
            <a:endParaRPr/>
          </a:p>
        </p:txBody>
      </p:sp>
      <p:sp>
        <p:nvSpPr>
          <p:cNvPr id="120" name="Google Shape;120;p18"/>
          <p:cNvSpPr txBox="1"/>
          <p:nvPr/>
        </p:nvSpPr>
        <p:spPr>
          <a:xfrm>
            <a:off x="3049706" y="1841598"/>
            <a:ext cx="8256895" cy="41088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Staff must arrive 1 hour and 15 minutes prior to the gates opening</a:t>
            </a:r>
            <a:endParaRPr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Once checked in, volunteers go to the stand to begin inventory and stand preparation</a:t>
            </a:r>
            <a:endParaRPr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Sales start when the gates open (items we sell include water, sodas, beer,  hot dogs, chicken tenders, fries,  peanuts, popcorn, nachos )</a:t>
            </a:r>
            <a:endParaRPr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 people work the stand at one time; 6 on registers and one lead/caller</a:t>
            </a:r>
            <a:endParaRPr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 of shift; count down registers and clean stand</a:t>
            </a:r>
            <a:endParaRPr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Typical hockey game shift begins at 4:45 p.m. and ends around 9:45</a:t>
            </a:r>
            <a:endParaRPr/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1" name="Google Shape;12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2800" y="650788"/>
            <a:ext cx="2744907" cy="18768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 txBox="1">
            <a:spLocks noGrp="1"/>
          </p:cNvSpPr>
          <p:nvPr>
            <p:ph type="title"/>
          </p:nvPr>
        </p:nvSpPr>
        <p:spPr>
          <a:xfrm>
            <a:off x="3002508" y="650807"/>
            <a:ext cx="8351292" cy="1039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How We Earn $$</a:t>
            </a:r>
            <a:endParaRPr/>
          </a:p>
        </p:txBody>
      </p:sp>
      <p:sp>
        <p:nvSpPr>
          <p:cNvPr id="127" name="Google Shape;127;p19"/>
          <p:cNvSpPr txBox="1"/>
          <p:nvPr/>
        </p:nvSpPr>
        <p:spPr>
          <a:xfrm>
            <a:off x="3002500" y="1841600"/>
            <a:ext cx="8256900" cy="48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PNC pays based on sales commission (after taxes)</a:t>
            </a:r>
            <a:endParaRPr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10% for food sales; 7% for beer</a:t>
            </a:r>
            <a:endParaRPr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PNC mails payment to BPA</a:t>
            </a:r>
            <a:endParaRPr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hourly rate is determined based on the amount of commission divided by total number of hours worked by the staff</a:t>
            </a:r>
            <a:endParaRPr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10% of individual earnings go to the BPA’s general fund; the rest is credited to your account</a:t>
            </a:r>
            <a:endParaRPr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Potential average earnings for hockey/basketball games - $88 (guaranteed minimum of $40)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is a 2% add on if you wish to be a lead, this person arrives early/stays late to take care of the money </a:t>
            </a:r>
            <a:endParaRPr i="1"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Potential average earnings for concerts and special events - $100+</a:t>
            </a:r>
            <a:endParaRPr/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8" name="Google Shape;12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3200" y="650800"/>
            <a:ext cx="2697709" cy="1844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0"/>
          <p:cNvSpPr txBox="1">
            <a:spLocks noGrp="1"/>
          </p:cNvSpPr>
          <p:nvPr>
            <p:ph type="title"/>
          </p:nvPr>
        </p:nvSpPr>
        <p:spPr>
          <a:xfrm>
            <a:off x="3002508" y="650807"/>
            <a:ext cx="8351292" cy="1039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Example Calculations**</a:t>
            </a:r>
            <a:endParaRPr/>
          </a:p>
        </p:txBody>
      </p:sp>
      <p:sp>
        <p:nvSpPr>
          <p:cNvPr id="134" name="Google Shape;134;p20"/>
          <p:cNvSpPr txBox="1"/>
          <p:nvPr/>
        </p:nvSpPr>
        <p:spPr>
          <a:xfrm>
            <a:off x="691742" y="2141064"/>
            <a:ext cx="4073349" cy="4801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Example: total sales for hockey game are $2500 in alcohol and $4000 in food. Tax rate is 7.75%.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Commission on Alcohol Sales (7%)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$2500/(1.0775) = $2320.19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$2320.19 x (.07) = $162.41</a:t>
            </a:r>
            <a:endParaRPr/>
          </a:p>
          <a:p>
            <a:pPr marL="742950" marR="0" lvl="1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Commission on Food (10%)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$4000/(1.0775) = $3712.30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$3712.30 x (.10) = $371.23</a:t>
            </a:r>
            <a:endParaRPr/>
          </a:p>
          <a:p>
            <a:pPr marL="742950" marR="0" lvl="1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$162.41 + $371.23 = </a:t>
            </a:r>
            <a:r>
              <a:rPr lang="en-US" sz="1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$533.64</a:t>
            </a:r>
            <a:endParaRPr/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** This is just an example. Commissions vary greatly, depending on the event.</a:t>
            </a:r>
            <a:endParaRPr/>
          </a:p>
          <a:p>
            <a:pPr marL="742950" marR="0" lvl="1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20"/>
          <p:cNvSpPr txBox="1"/>
          <p:nvPr/>
        </p:nvSpPr>
        <p:spPr>
          <a:xfrm>
            <a:off x="5800300" y="2141064"/>
            <a:ext cx="510855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6" name="Google Shape;136;p20"/>
          <p:cNvCxnSpPr/>
          <p:nvPr/>
        </p:nvCxnSpPr>
        <p:spPr>
          <a:xfrm>
            <a:off x="4940491" y="2141063"/>
            <a:ext cx="0" cy="4207608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37" name="Google Shape;137;p20"/>
          <p:cNvSpPr txBox="1"/>
          <p:nvPr/>
        </p:nvSpPr>
        <p:spPr>
          <a:xfrm>
            <a:off x="7076024" y="5557863"/>
            <a:ext cx="3400572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Total hours for group = 37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Char char="•"/>
            </a:pPr>
            <a:r>
              <a:rPr lang="en-US" sz="1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$533.64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/37 = $14.42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hour rate = $14.42</a:t>
            </a:r>
            <a:endParaRPr/>
          </a:p>
        </p:txBody>
      </p:sp>
      <p:graphicFrame>
        <p:nvGraphicFramePr>
          <p:cNvPr id="138" name="Google Shape;138;p20"/>
          <p:cNvGraphicFramePr/>
          <p:nvPr/>
        </p:nvGraphicFramePr>
        <p:xfrm>
          <a:off x="5303295" y="2141063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{0676A87B-06F0-47D1-8A6C-B6A5C246A704}</a:tableStyleId>
              </a:tblPr>
              <a:tblGrid>
                <a:gridCol w="1274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2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3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3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8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Name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Hours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Total Earned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General Fund (10%)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IE Credit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Person 1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4.75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68.50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6.85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61.65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Person 2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5.25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75.71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7.57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68.14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Person 3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6.25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90.13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9.01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81.12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Person 4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5.00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77.10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7.71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69.39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Person 5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5.50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79.31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7.93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71.38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Person 6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5.00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77.10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7.71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69.39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Person 7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5.25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75.71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7.57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68.14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39" name="Google Shape;13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2685481" cy="18362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1"/>
          <p:cNvSpPr txBox="1">
            <a:spLocks noGrp="1"/>
          </p:cNvSpPr>
          <p:nvPr>
            <p:ph type="title"/>
          </p:nvPr>
        </p:nvSpPr>
        <p:spPr>
          <a:xfrm>
            <a:off x="3002508" y="650807"/>
            <a:ext cx="8351292" cy="1039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PNC Calendar – Scheduling Hours</a:t>
            </a:r>
            <a:endParaRPr/>
          </a:p>
        </p:txBody>
      </p:sp>
      <p:sp>
        <p:nvSpPr>
          <p:cNvPr id="145" name="Google Shape;145;p21"/>
          <p:cNvSpPr txBox="1"/>
          <p:nvPr/>
        </p:nvSpPr>
        <p:spPr>
          <a:xfrm>
            <a:off x="3002508" y="2181649"/>
            <a:ext cx="8351292" cy="4524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schedule of PNC events we work can be found at </a:t>
            </a:r>
            <a:r>
              <a:rPr lang="en-US" sz="1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https://wjhspnccalendar.acuityscheduling.com/</a:t>
            </a:r>
            <a:endParaRPr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Volunteers should create an account with Acuity Scheduling to keep track of events worked and to receive reminders prior to the event</a:t>
            </a:r>
            <a:endParaRPr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calendar is made available for the entire season at a designated time</a:t>
            </a:r>
            <a:endParaRPr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Positions are filled,  first come, first reserved</a:t>
            </a:r>
            <a:endParaRPr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PNC Coordinator can make changes to who has volunteered depending on staffing needs (for instance, we cannot have 2 new people in the stand during a high volume event)</a:t>
            </a:r>
            <a:endParaRPr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Training on use of the scheduling program is available</a:t>
            </a:r>
            <a:endParaRPr/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6" name="Google Shape;146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2775" y="569150"/>
            <a:ext cx="2697709" cy="1844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941</Words>
  <Application>Microsoft Office PowerPoint</Application>
  <PresentationFormat>Widescreen</PresentationFormat>
  <Paragraphs>121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Courier New</vt:lpstr>
      <vt:lpstr>Office Theme</vt:lpstr>
      <vt:lpstr>Raising Funds  at PNC</vt:lpstr>
      <vt:lpstr>PNC Information</vt:lpstr>
      <vt:lpstr>Benefits of Volunteering at PNC</vt:lpstr>
      <vt:lpstr>Who Should Volunteer</vt:lpstr>
      <vt:lpstr>Requirements to Volunteer</vt:lpstr>
      <vt:lpstr>Typical Event – What to Expect</vt:lpstr>
      <vt:lpstr>How We Earn $$</vt:lpstr>
      <vt:lpstr>Example Calculations**</vt:lpstr>
      <vt:lpstr>PNC Calendar – Scheduling Hours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Raising Funds  at PNC</dc:title>
  <dc:creator>dawn wrench</dc:creator>
  <cp:lastModifiedBy>dawn wrench</cp:lastModifiedBy>
  <cp:revision>1</cp:revision>
  <dcterms:modified xsi:type="dcterms:W3CDTF">2020-05-04T18:28:04Z</dcterms:modified>
</cp:coreProperties>
</file>